
<file path=[Content_Types].xml><?xml version="1.0" encoding="utf-8"?>
<Types xmlns="http://schemas.openxmlformats.org/package/2006/content-types">
  <Default Extension="bin" ContentType="image/unknown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35" r:id="rId1"/>
  </p:sldMasterIdLst>
  <p:notesMasterIdLst>
    <p:notesMasterId r:id="rId14"/>
  </p:notesMasterIdLst>
  <p:sldIdLst>
    <p:sldId id="256" r:id="rId2"/>
    <p:sldId id="260" r:id="rId3"/>
    <p:sldId id="533" r:id="rId4"/>
    <p:sldId id="534" r:id="rId5"/>
    <p:sldId id="542" r:id="rId6"/>
    <p:sldId id="535" r:id="rId7"/>
    <p:sldId id="537" r:id="rId8"/>
    <p:sldId id="536" r:id="rId9"/>
    <p:sldId id="538" r:id="rId10"/>
    <p:sldId id="539" r:id="rId11"/>
    <p:sldId id="541" r:id="rId12"/>
    <p:sldId id="485" r:id="rId13"/>
  </p:sldIdLst>
  <p:sldSz cx="9144000" cy="6858000" type="screen4x3"/>
  <p:notesSz cx="6797675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oline PELTIER" initials="CP" lastIdx="1" clrIdx="0">
    <p:extLst>
      <p:ext uri="{19B8F6BF-5375-455C-9EA6-DF929625EA0E}">
        <p15:presenceInfo xmlns:p15="http://schemas.microsoft.com/office/powerpoint/2012/main" userId="S-1-5-21-3027224618-1086558181-4144851407-26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B85"/>
    <a:srgbClr val="FF9900"/>
    <a:srgbClr val="5DBCB6"/>
    <a:srgbClr val="5399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91" autoAdjust="0"/>
    <p:restoredTop sz="93979" autoAdjust="0"/>
  </p:normalViewPr>
  <p:slideViewPr>
    <p:cSldViewPr snapToGrid="0" snapToObjects="1">
      <p:cViewPr varScale="1">
        <p:scale>
          <a:sx n="82" d="100"/>
          <a:sy n="82" d="100"/>
        </p:scale>
        <p:origin x="1613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8056"/>
          </a:xfrm>
          <a:prstGeom prst="rect">
            <a:avLst/>
          </a:prstGeom>
        </p:spPr>
        <p:txBody>
          <a:bodyPr vert="horz" lIns="94571" tIns="47285" rIns="94571" bIns="47285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60" cy="498056"/>
          </a:xfrm>
          <a:prstGeom prst="rect">
            <a:avLst/>
          </a:prstGeom>
        </p:spPr>
        <p:txBody>
          <a:bodyPr vert="horz" lIns="94571" tIns="47285" rIns="94571" bIns="47285" rtlCol="0"/>
          <a:lstStyle>
            <a:lvl1pPr algn="r">
              <a:defRPr sz="1200"/>
            </a:lvl1pPr>
          </a:lstStyle>
          <a:p>
            <a:fld id="{4813028C-7BE7-437D-A856-223F457A01F6}" type="datetimeFigureOut">
              <a:rPr lang="fr-FR" smtClean="0"/>
              <a:t>19/06/2025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571" tIns="47285" rIns="94571" bIns="47285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4571" tIns="47285" rIns="94571" bIns="47285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91"/>
            <a:ext cx="2945660" cy="498055"/>
          </a:xfrm>
          <a:prstGeom prst="rect">
            <a:avLst/>
          </a:prstGeom>
        </p:spPr>
        <p:txBody>
          <a:bodyPr vert="horz" lIns="94571" tIns="47285" rIns="94571" bIns="47285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91"/>
            <a:ext cx="2945660" cy="498055"/>
          </a:xfrm>
          <a:prstGeom prst="rect">
            <a:avLst/>
          </a:prstGeom>
        </p:spPr>
        <p:txBody>
          <a:bodyPr vert="horz" lIns="94571" tIns="47285" rIns="94571" bIns="47285" rtlCol="0" anchor="b"/>
          <a:lstStyle>
            <a:lvl1pPr algn="r">
              <a:defRPr sz="1200"/>
            </a:lvl1pPr>
          </a:lstStyle>
          <a:p>
            <a:fld id="{451FEB72-3F59-4781-8335-F05F5ABC97CD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77993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1FEB72-3F59-4781-8335-F05F5ABC97CD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69907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1FEB72-3F59-4781-8335-F05F5ABC97CD}" type="slidenum">
              <a:rPr lang="fr-FR" smtClean="0"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6534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1FEB72-3F59-4781-8335-F05F5ABC97CD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3503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1FEB72-3F59-4781-8335-F05F5ABC97CD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4266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014203-2D5B-1125-1508-CD74DFAC48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99FC790-32FB-CBA5-DA7C-A1AC8F996B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3E57700-9A41-3889-9B42-A4FFF93794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DBE5149-A990-CF2C-DDD6-F4B0414878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1FEB72-3F59-4781-8335-F05F5ABC97CD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563349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1FEB72-3F59-4781-8335-F05F5ABC97CD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94452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1FEB72-3F59-4781-8335-F05F5ABC97CD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58710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1FEB72-3F59-4781-8335-F05F5ABC97CD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1909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1FEB72-3F59-4781-8335-F05F5ABC97CD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17877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1FEB72-3F59-4781-8335-F05F5ABC97CD}" type="slidenum">
              <a:rPr lang="fr-FR" smtClean="0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5774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1118-E2A1-E541-A103-76AE8F9BF330}" type="datetimeFigureOut">
              <a:rPr lang="fr-FR" smtClean="0"/>
              <a:t>19/06/2025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1107-E598-B347-B2AF-2C999E93E71A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8808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1118-E2A1-E541-A103-76AE8F9BF330}" type="datetimeFigureOut">
              <a:rPr lang="fr-FR" smtClean="0"/>
              <a:t>19/06/2025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1107-E598-B347-B2AF-2C999E93E71A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2133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1118-E2A1-E541-A103-76AE8F9BF330}" type="datetimeFigureOut">
              <a:rPr lang="fr-FR" smtClean="0"/>
              <a:t>19/06/2025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1107-E598-B347-B2AF-2C999E93E71A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7925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1118-E2A1-E541-A103-76AE8F9BF330}" type="datetimeFigureOut">
              <a:rPr lang="fr-FR" smtClean="0"/>
              <a:t>19/06/2025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1107-E598-B347-B2AF-2C999E93E71A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8270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1118-E2A1-E541-A103-76AE8F9BF330}" type="datetimeFigureOut">
              <a:rPr lang="fr-FR" smtClean="0"/>
              <a:t>19/06/2025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1107-E598-B347-B2AF-2C999E93E71A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4762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1118-E2A1-E541-A103-76AE8F9BF330}" type="datetimeFigureOut">
              <a:rPr lang="fr-FR" smtClean="0"/>
              <a:t>19/06/2025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1107-E598-B347-B2AF-2C999E93E71A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5292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1118-E2A1-E541-A103-76AE8F9BF330}" type="datetimeFigureOut">
              <a:rPr lang="fr-FR" smtClean="0"/>
              <a:t>19/06/2025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1107-E598-B347-B2AF-2C999E93E71A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66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1118-E2A1-E541-A103-76AE8F9BF330}" type="datetimeFigureOut">
              <a:rPr lang="fr-FR" smtClean="0"/>
              <a:t>19/06/2025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1107-E598-B347-B2AF-2C999E93E71A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9056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1118-E2A1-E541-A103-76AE8F9BF330}" type="datetimeFigureOut">
              <a:rPr lang="fr-FR" smtClean="0"/>
              <a:t>19/06/2025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1107-E598-B347-B2AF-2C999E93E71A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7146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1118-E2A1-E541-A103-76AE8F9BF330}" type="datetimeFigureOut">
              <a:rPr lang="fr-FR" smtClean="0"/>
              <a:t>19/06/2025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1107-E598-B347-B2AF-2C999E93E71A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1102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1118-E2A1-E541-A103-76AE8F9BF330}" type="datetimeFigureOut">
              <a:rPr lang="fr-FR" smtClean="0"/>
              <a:t>19/06/2025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1107-E598-B347-B2AF-2C999E93E71A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9320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81118-E2A1-E541-A103-76AE8F9BF330}" type="datetimeFigureOut">
              <a:rPr lang="fr-FR" smtClean="0"/>
              <a:t>19/06/2025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E1107-E598-B347-B2AF-2C999E93E71A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4320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936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image" Target="../media/image4.png"/><Relationship Id="rId7" Type="http://schemas.openxmlformats.org/officeDocument/2006/relationships/hyperlink" Target="https://www.labocea.fr/" TargetMode="External"/><Relationship Id="rId12" Type="http://schemas.openxmlformats.org/officeDocument/2006/relationships/image" Target="../media/image5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comusee-plouguerneau.fr/" TargetMode="External"/><Relationship Id="rId11" Type="http://schemas.openxmlformats.org/officeDocument/2006/relationships/image" Target="../media/image53.jpg"/><Relationship Id="rId5" Type="http://schemas.openxmlformats.org/officeDocument/2006/relationships/hyperlink" Target="https://www.chambre-syndicale-algues.org/" TargetMode="External"/><Relationship Id="rId10" Type="http://schemas.openxmlformats.org/officeDocument/2006/relationships/image" Target="../media/image52.png"/><Relationship Id="rId4" Type="http://schemas.openxmlformats.org/officeDocument/2006/relationships/hyperlink" Target="https://www.paysdemorlaix.com/missions/innovation/" TargetMode="External"/><Relationship Id="rId9" Type="http://schemas.openxmlformats.org/officeDocument/2006/relationships/image" Target="../media/image51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retagne.cci.fr/" TargetMode="External"/><Relationship Id="rId13" Type="http://schemas.openxmlformats.org/officeDocument/2006/relationships/image" Target="../media/image58.jfif"/><Relationship Id="rId3" Type="http://schemas.openxmlformats.org/officeDocument/2006/relationships/image" Target="../media/image4.png"/><Relationship Id="rId7" Type="http://schemas.openxmlformats.org/officeDocument/2006/relationships/hyperlink" Target="https://www.mercilesalgues.com/" TargetMode="External"/><Relationship Id="rId12" Type="http://schemas.openxmlformats.org/officeDocument/2006/relationships/image" Target="../media/image5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latouline.com/" TargetMode="External"/><Relationship Id="rId11" Type="http://schemas.openxmlformats.org/officeDocument/2006/relationships/image" Target="../media/image56.png"/><Relationship Id="rId5" Type="http://schemas.openxmlformats.org/officeDocument/2006/relationships/hyperlink" Target="http://www.huitres-de-bretagne.com/crc" TargetMode="External"/><Relationship Id="rId10" Type="http://schemas.openxmlformats.org/officeDocument/2006/relationships/image" Target="../media/image55.jpg"/><Relationship Id="rId4" Type="http://schemas.openxmlformats.org/officeDocument/2006/relationships/hyperlink" Target="https://www.crcbn.com/" TargetMode="External"/><Relationship Id="rId9" Type="http://schemas.openxmlformats.org/officeDocument/2006/relationships/image" Target="../media/image2.jpg"/><Relationship Id="rId14" Type="http://schemas.openxmlformats.org/officeDocument/2006/relationships/image" Target="../media/image5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grimer.com/" TargetMode="External"/><Relationship Id="rId13" Type="http://schemas.openxmlformats.org/officeDocument/2006/relationships/image" Target="../media/image8.jpg"/><Relationship Id="rId3" Type="http://schemas.openxmlformats.org/officeDocument/2006/relationships/image" Target="../media/image4.png"/><Relationship Id="rId7" Type="http://schemas.openxmlformats.org/officeDocument/2006/relationships/hyperlink" Target="https://www.algood.fr/" TargetMode="External"/><Relationship Id="rId12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lgolesko.com/" TargetMode="External"/><Relationship Id="rId11" Type="http://schemas.openxmlformats.org/officeDocument/2006/relationships/image" Target="../media/image6.png"/><Relationship Id="rId5" Type="http://schemas.openxmlformats.org/officeDocument/2006/relationships/hyperlink" Target="https://algaia.com/" TargetMode="External"/><Relationship Id="rId10" Type="http://schemas.openxmlformats.org/officeDocument/2006/relationships/image" Target="../media/image5.jpg"/><Relationship Id="rId4" Type="http://schemas.openxmlformats.org/officeDocument/2006/relationships/hyperlink" Target="https://www.aberactives.com/" TargetMode="External"/><Relationship Id="rId9" Type="http://schemas.openxmlformats.org/officeDocument/2006/relationships/image" Target="../media/image2.jp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greenphyt.fr/" TargetMode="External"/><Relationship Id="rId13" Type="http://schemas.openxmlformats.org/officeDocument/2006/relationships/image" Target="../media/image11.jpg"/><Relationship Id="rId3" Type="http://schemas.openxmlformats.org/officeDocument/2006/relationships/image" Target="../media/image4.png"/><Relationship Id="rId7" Type="http://schemas.openxmlformats.org/officeDocument/2006/relationships/hyperlink" Target="https://www.linkedin.com/in/francis-le-madec-31120729/?originalSubdomain=fr" TargetMode="External"/><Relationship Id="rId12" Type="http://schemas.openxmlformats.org/officeDocument/2006/relationships/image" Target="../media/image10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bio-molenez.com/" TargetMode="External"/><Relationship Id="rId11" Type="http://schemas.openxmlformats.org/officeDocument/2006/relationships/image" Target="../media/image2.jpg"/><Relationship Id="rId5" Type="http://schemas.openxmlformats.org/officeDocument/2006/relationships/hyperlink" Target="https://www.linkedin.com/in/monique-ras-de-moncuit-587617170/recent-activity/all/" TargetMode="External"/><Relationship Id="rId15" Type="http://schemas.openxmlformats.org/officeDocument/2006/relationships/image" Target="../media/image13.png"/><Relationship Id="rId10" Type="http://schemas.openxmlformats.org/officeDocument/2006/relationships/hyperlink" Target="https://www.linkedin.com/company/izalgue/" TargetMode="External"/><Relationship Id="rId4" Type="http://schemas.openxmlformats.org/officeDocument/2006/relationships/hyperlink" Target="https://azollae.fr/" TargetMode="External"/><Relationship Id="rId9" Type="http://schemas.openxmlformats.org/officeDocument/2006/relationships/hyperlink" Target="https://gwemon.com/" TargetMode="External"/><Relationship Id="rId14" Type="http://schemas.openxmlformats.org/officeDocument/2006/relationships/image" Target="../media/image1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nividiskin.com/" TargetMode="External"/><Relationship Id="rId13" Type="http://schemas.openxmlformats.org/officeDocument/2006/relationships/image" Target="../media/image15.jpg"/><Relationship Id="rId3" Type="http://schemas.openxmlformats.org/officeDocument/2006/relationships/image" Target="../media/image4.png"/><Relationship Id="rId7" Type="http://schemas.openxmlformats.org/officeDocument/2006/relationships/hyperlink" Target="https://neptuneelements.com/" TargetMode="External"/><Relationship Id="rId12" Type="http://schemas.openxmlformats.org/officeDocument/2006/relationships/image" Target="../media/image14.jpg"/><Relationship Id="rId17" Type="http://schemas.openxmlformats.org/officeDocument/2006/relationships/image" Target="../media/image19.jp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roupe-gilbert.fr/" TargetMode="External"/><Relationship Id="rId11" Type="http://schemas.openxmlformats.org/officeDocument/2006/relationships/image" Target="../media/image2.jpg"/><Relationship Id="rId5" Type="http://schemas.openxmlformats.org/officeDocument/2006/relationships/hyperlink" Target="https://jrs-marine-products.bzh/" TargetMode="External"/><Relationship Id="rId15" Type="http://schemas.openxmlformats.org/officeDocument/2006/relationships/image" Target="../media/image17.png"/><Relationship Id="rId10" Type="http://schemas.openxmlformats.org/officeDocument/2006/relationships/hyperlink" Target="https://www.paradoxalsurfboards.com/" TargetMode="External"/><Relationship Id="rId4" Type="http://schemas.openxmlformats.org/officeDocument/2006/relationships/hyperlink" Target="https://jymsea.com/" TargetMode="External"/><Relationship Id="rId9" Type="http://schemas.openxmlformats.org/officeDocument/2006/relationships/hyperlink" Target="https://olmix.com/innovation/research-development/" TargetMode="External"/><Relationship Id="rId14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ech-nature.com/" TargetMode="External"/><Relationship Id="rId13" Type="http://schemas.openxmlformats.org/officeDocument/2006/relationships/image" Target="../media/image21.jpg"/><Relationship Id="rId18" Type="http://schemas.openxmlformats.org/officeDocument/2006/relationships/image" Target="../media/image26.png"/><Relationship Id="rId3" Type="http://schemas.openxmlformats.org/officeDocument/2006/relationships/image" Target="../media/image4.png"/><Relationship Id="rId7" Type="http://schemas.openxmlformats.org/officeDocument/2006/relationships/hyperlink" Target="https://symbiomer.com/" TargetMode="External"/><Relationship Id="rId12" Type="http://schemas.openxmlformats.org/officeDocument/2006/relationships/image" Target="../media/image20.jpg"/><Relationship Id="rId17" Type="http://schemas.openxmlformats.org/officeDocument/2006/relationships/image" Target="../media/image25.jp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eppic.com/fr/nous-connaitre/sites-production/pontrieux-france" TargetMode="External"/><Relationship Id="rId11" Type="http://schemas.openxmlformats.org/officeDocument/2006/relationships/image" Target="../media/image2.jpg"/><Relationship Id="rId5" Type="http://schemas.openxmlformats.org/officeDocument/2006/relationships/hyperlink" Target="https://www.alguerie.com/" TargetMode="External"/><Relationship Id="rId15" Type="http://schemas.openxmlformats.org/officeDocument/2006/relationships/image" Target="../media/image23.tiff"/><Relationship Id="rId10" Type="http://schemas.openxmlformats.org/officeDocument/2006/relationships/hyperlink" Target="https://www.chambre-syndicale-algues.org/speaker/termer-appro-consult/" TargetMode="External"/><Relationship Id="rId4" Type="http://schemas.openxmlformats.org/officeDocument/2006/relationships/hyperlink" Target="https://biotechnologies-marines.com/" TargetMode="External"/><Relationship Id="rId9" Type="http://schemas.openxmlformats.org/officeDocument/2006/relationships/hyperlink" Target="https://www.techsealab.com/" TargetMode="External"/><Relationship Id="rId14" Type="http://schemas.openxmlformats.org/officeDocument/2006/relationships/image" Target="../media/image22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cpbs.fr/" TargetMode="External"/><Relationship Id="rId13" Type="http://schemas.openxmlformats.org/officeDocument/2006/relationships/image" Target="../media/image28.jpg"/><Relationship Id="rId18" Type="http://schemas.openxmlformats.org/officeDocument/2006/relationships/image" Target="../media/image33.png"/><Relationship Id="rId3" Type="http://schemas.openxmlformats.org/officeDocument/2006/relationships/image" Target="../media/image4.png"/><Relationship Id="rId7" Type="http://schemas.openxmlformats.org/officeDocument/2006/relationships/hyperlink" Target="https://www.ccpcp.bzh/" TargetMode="External"/><Relationship Id="rId12" Type="http://schemas.openxmlformats.org/officeDocument/2006/relationships/image" Target="../media/image27.jpg"/><Relationship Id="rId17" Type="http://schemas.openxmlformats.org/officeDocument/2006/relationships/image" Target="../media/image32.jp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omcom-crozon.com/" TargetMode="External"/><Relationship Id="rId11" Type="http://schemas.openxmlformats.org/officeDocument/2006/relationships/image" Target="../media/image2.jpg"/><Relationship Id="rId5" Type="http://schemas.openxmlformats.org/officeDocument/2006/relationships/hyperlink" Target="https://www.cap-sizun.bzh/" TargetMode="External"/><Relationship Id="rId15" Type="http://schemas.openxmlformats.org/officeDocument/2006/relationships/image" Target="../media/image30.png"/><Relationship Id="rId10" Type="http://schemas.openxmlformats.org/officeDocument/2006/relationships/hyperlink" Target="https://www.auray-quiberon.fr/" TargetMode="External"/><Relationship Id="rId4" Type="http://schemas.openxmlformats.org/officeDocument/2006/relationships/hyperlink" Target="https://www.pays-landerneau-daoulas.fr/" TargetMode="External"/><Relationship Id="rId9" Type="http://schemas.openxmlformats.org/officeDocument/2006/relationships/hyperlink" Target="https://www.paysdesabers.bzh/" TargetMode="External"/><Relationship Id="rId14" Type="http://schemas.openxmlformats.org/officeDocument/2006/relationships/image" Target="../media/image29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aysdemorlaix.com/" TargetMode="External"/><Relationship Id="rId13" Type="http://schemas.openxmlformats.org/officeDocument/2006/relationships/image" Target="../media/image35.png"/><Relationship Id="rId18" Type="http://schemas.openxmlformats.org/officeDocument/2006/relationships/image" Target="../media/image40.jpg"/><Relationship Id="rId3" Type="http://schemas.openxmlformats.org/officeDocument/2006/relationships/image" Target="../media/image4.png"/><Relationship Id="rId7" Type="http://schemas.openxmlformats.org/officeDocument/2006/relationships/hyperlink" Target="https://www.lannion-tregor.com/" TargetMode="External"/><Relationship Id="rId12" Type="http://schemas.openxmlformats.org/officeDocument/2006/relationships/image" Target="../media/image34.jpg"/><Relationship Id="rId17" Type="http://schemas.openxmlformats.org/officeDocument/2006/relationships/image" Target="../media/image39.jp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hautleoncommunaute.bzh/" TargetMode="External"/><Relationship Id="rId11" Type="http://schemas.openxmlformats.org/officeDocument/2006/relationships/image" Target="../media/image2.jpg"/><Relationship Id="rId5" Type="http://schemas.openxmlformats.org/officeDocument/2006/relationships/hyperlink" Target="https://www.clcl.bzh/" TargetMode="External"/><Relationship Id="rId15" Type="http://schemas.openxmlformats.org/officeDocument/2006/relationships/image" Target="../media/image37.png"/><Relationship Id="rId10" Type="http://schemas.openxmlformats.org/officeDocument/2006/relationships/hyperlink" Target="https://www.quimperle-communaute.bzh/" TargetMode="External"/><Relationship Id="rId4" Type="http://schemas.openxmlformats.org/officeDocument/2006/relationships/hyperlink" Target="https://www.pays-iroise.bzh/" TargetMode="External"/><Relationship Id="rId9" Type="http://schemas.openxmlformats.org/officeDocument/2006/relationships/hyperlink" Target="https://www.pontivy-communaute.bzh/" TargetMode="External"/><Relationship Id="rId1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-lbcm.univ-ubs.fr/fr/index.html" TargetMode="External"/><Relationship Id="rId13" Type="http://schemas.openxmlformats.org/officeDocument/2006/relationships/image" Target="../media/image44.png"/><Relationship Id="rId3" Type="http://schemas.openxmlformats.org/officeDocument/2006/relationships/image" Target="../media/image4.png"/><Relationship Id="rId7" Type="http://schemas.openxmlformats.org/officeDocument/2006/relationships/hyperlink" Target="https://guingamp.uco.fr/fr" TargetMode="External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47.jf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b-roscoff.fr/en" TargetMode="External"/><Relationship Id="rId11" Type="http://schemas.openxmlformats.org/officeDocument/2006/relationships/image" Target="../media/image42.jpg"/><Relationship Id="rId5" Type="http://schemas.openxmlformats.org/officeDocument/2006/relationships/hyperlink" Target="https://www-iuem.univ-brest.fr/lemar/" TargetMode="External"/><Relationship Id="rId15" Type="http://schemas.openxmlformats.org/officeDocument/2006/relationships/image" Target="../media/image46.png"/><Relationship Id="rId10" Type="http://schemas.openxmlformats.org/officeDocument/2006/relationships/image" Target="../media/image41.png"/><Relationship Id="rId4" Type="http://schemas.openxmlformats.org/officeDocument/2006/relationships/hyperlink" Target="https://www.institut-agro-rennes-angers.fr/" TargetMode="External"/><Relationship Id="rId9" Type="http://schemas.openxmlformats.org/officeDocument/2006/relationships/image" Target="../media/image2.jpg"/><Relationship Id="rId14" Type="http://schemas.openxmlformats.org/officeDocument/2006/relationships/image" Target="../media/image4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.png"/><Relationship Id="rId7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m-arkea.com/arkea/banque/assurances/c_11315/fr/filiere-maritime%23:~:text=Cette%20fili%C3%A8re%20regroupe%20les%20entreprises,la%20protection%20des%20%C3%A9cosyst%C3%A8mes%20marins." TargetMode="External"/><Relationship Id="rId5" Type="http://schemas.openxmlformats.org/officeDocument/2006/relationships/hyperlink" Target="https://www.credit-agricole.fr/ca-finistere/professionnel/filiere-mer.html" TargetMode="External"/><Relationship Id="rId10" Type="http://schemas.openxmlformats.org/officeDocument/2006/relationships/image" Target="../media/image50.jpg"/><Relationship Id="rId4" Type="http://schemas.openxmlformats.org/officeDocument/2006/relationships/hyperlink" Target="https://www.labanquebleue.fr/" TargetMode="External"/><Relationship Id="rId9" Type="http://schemas.openxmlformats.org/officeDocument/2006/relationships/image" Target="../media/image4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DIAPO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ZoneTexte 2">
            <a:extLst>
              <a:ext uri="{FF2B5EF4-FFF2-40B4-BE49-F238E27FC236}">
                <a16:creationId xmlns:a16="http://schemas.microsoft.com/office/drawing/2014/main" id="{4B673F89-F7BB-48A8-B392-A5DC5CA3C9EC}"/>
              </a:ext>
            </a:extLst>
          </p:cNvPr>
          <p:cNvSpPr txBox="1"/>
          <p:nvPr/>
        </p:nvSpPr>
        <p:spPr>
          <a:xfrm>
            <a:off x="6121920" y="6364712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i="1" dirty="0">
              <a:solidFill>
                <a:schemeClr val="bg1"/>
              </a:solidFill>
              <a:latin typeface="Bebas Neue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340F490-ACCA-1786-AF29-2E2947E31C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146" y="2254871"/>
            <a:ext cx="2837349" cy="1690569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019655E-AC56-8681-3734-1FCE702B8CAA}"/>
              </a:ext>
            </a:extLst>
          </p:cNvPr>
          <p:cNvSpPr txBox="1"/>
          <p:nvPr/>
        </p:nvSpPr>
        <p:spPr>
          <a:xfrm>
            <a:off x="490864" y="4462436"/>
            <a:ext cx="4081136" cy="719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640"/>
              </a:lnSpc>
            </a:pPr>
            <a:r>
              <a:rPr lang="fr-FR" sz="4800" b="1" dirty="0">
                <a:solidFill>
                  <a:schemeClr val="bg1"/>
                </a:solidFill>
                <a:latin typeface="Bebas Neue"/>
                <a:cs typeface="Bebas Neue"/>
              </a:rPr>
              <a:t>NOS ADHERENTS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5D1A76B-B08D-59D0-CCD6-E52B8CB1F2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6132" y="6271270"/>
            <a:ext cx="699350" cy="525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064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CAF52A1-1541-4BC4-9486-ED569259D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52A2019-A513-4686-ADDC-1C7A5CACF41D}"/>
              </a:ext>
            </a:extLst>
          </p:cNvPr>
          <p:cNvSpPr txBox="1"/>
          <p:nvPr/>
        </p:nvSpPr>
        <p:spPr>
          <a:xfrm>
            <a:off x="241212" y="1151333"/>
            <a:ext cx="854413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rgbClr val="FF9900"/>
                </a:solidFill>
                <a:latin typeface="Calibri" panose="020F0502020204030204" pitchFamily="34" charset="0"/>
              </a:rPr>
              <a:t>MEMBRES « ASSOCIÉS »</a:t>
            </a:r>
          </a:p>
          <a:p>
            <a:pPr algn="just"/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</a:p>
          <a:p>
            <a:pPr algn="just"/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4"/>
              </a:rPr>
              <a:t>BLUE VALLEY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pPr algn="ctr"/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</a:p>
          <a:p>
            <a:pPr algn="ctr"/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5"/>
              </a:rPr>
              <a:t>CHAMBRE SYNDICALE DES ALGUES ET DES VÉGÉTAUX MARINS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</a:p>
          <a:p>
            <a:pPr algn="ctr"/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6"/>
              </a:rPr>
              <a:t>ECOMUSEE DES GOEMONIERS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</a:p>
          <a:p>
            <a:pPr algn="ctr"/>
            <a:endParaRPr lang="fr-FR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/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7"/>
              </a:rPr>
              <a:t>LABOCÉA</a:t>
            </a: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AF5D04C-A8DC-DC32-0D6F-BA5E20C343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66202" y="39848"/>
            <a:ext cx="1593908" cy="94969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7B38659-DF01-E5A4-CE4E-8E037013825E}"/>
              </a:ext>
            </a:extLst>
          </p:cNvPr>
          <p:cNvSpPr txBox="1"/>
          <p:nvPr/>
        </p:nvSpPr>
        <p:spPr>
          <a:xfrm>
            <a:off x="750923" y="371517"/>
            <a:ext cx="7910599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640"/>
              </a:lnSpc>
            </a:pPr>
            <a:r>
              <a:rPr lang="fr-FR" sz="3200" b="1" dirty="0">
                <a:solidFill>
                  <a:schemeClr val="bg1"/>
                </a:solidFill>
                <a:latin typeface="Bebas Neue"/>
                <a:cs typeface="Bebas Neue"/>
              </a:rPr>
              <a:t>NOS ADHERENTS 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1C7B516-571A-6903-9A67-FB7988E2E18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58681"/>
          <a:stretch/>
        </p:blipFill>
        <p:spPr>
          <a:xfrm>
            <a:off x="6892616" y="4798918"/>
            <a:ext cx="1553222" cy="91194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68D4A0C-9D92-19D8-3AF7-3AC6EE8C17E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2654" y="1913760"/>
            <a:ext cx="1971412" cy="53392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4BA18B0-6D5D-FC6D-8A33-DC4B956034A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9935" y="1694576"/>
            <a:ext cx="1512534" cy="84943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25FEC97-2998-4070-2625-73DCD5E3BF1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0629" y="4857225"/>
            <a:ext cx="1575462" cy="94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617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CAF52A1-1541-4BC4-9486-ED569259D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97"/>
            <a:ext cx="9144000" cy="6858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52A2019-A513-4686-ADDC-1C7A5CACF41D}"/>
              </a:ext>
            </a:extLst>
          </p:cNvPr>
          <p:cNvSpPr txBox="1"/>
          <p:nvPr/>
        </p:nvSpPr>
        <p:spPr>
          <a:xfrm>
            <a:off x="241212" y="1151333"/>
            <a:ext cx="854413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rgbClr val="FF9900"/>
                </a:solidFill>
                <a:latin typeface="Calibri" panose="020F0502020204030204" pitchFamily="34" charset="0"/>
              </a:rPr>
              <a:t>MEMBRES « ASSOCIÉS »</a:t>
            </a:r>
          </a:p>
          <a:p>
            <a:pPr algn="ctr"/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</a:p>
          <a:p>
            <a:pPr algn="ctr"/>
            <a:endParaRPr lang="fr-FR" u="sng" dirty="0">
              <a:solidFill>
                <a:srgbClr val="0000FF"/>
              </a:solidFill>
              <a:latin typeface="Calibri" panose="020F0502020204030204" pitchFamily="34" charset="0"/>
              <a:ea typeface="Times New Roman" panose="02020603050405020304" pitchFamily="18" charset="0"/>
              <a:hlinkClick r:id="rId4"/>
            </a:endParaRPr>
          </a:p>
          <a:p>
            <a:pPr algn="ctr"/>
            <a:endParaRPr lang="fr-FR" u="sng" dirty="0">
              <a:solidFill>
                <a:srgbClr val="0000FF"/>
              </a:solidFill>
              <a:latin typeface="Calibri" panose="020F0502020204030204" pitchFamily="34" charset="0"/>
              <a:ea typeface="Times New Roman" panose="02020603050405020304" pitchFamily="18" charset="0"/>
              <a:hlinkClick r:id="rId4"/>
            </a:endParaRPr>
          </a:p>
          <a:p>
            <a:pPr algn="ctr"/>
            <a:r>
              <a:rPr lang="fr-FR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4"/>
              </a:rPr>
              <a:t>CRC BRETAGNE NORD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</a:p>
          <a:p>
            <a:pPr algn="ctr"/>
            <a:endParaRPr lang="fr-FR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fr-FR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5"/>
              </a:rPr>
              <a:t>CRC BRETAGNE SUD </a:t>
            </a: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6"/>
              </a:rPr>
              <a:t>LA TOULINE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pPr algn="ctr"/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7"/>
              </a:rPr>
              <a:t>MERCI LES ALGUES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</a:p>
          <a:p>
            <a:pPr algn="ctr"/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8"/>
              </a:rPr>
              <a:t>CCIMBO</a:t>
            </a: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AF5D04C-A8DC-DC32-0D6F-BA5E20C3439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66202" y="39848"/>
            <a:ext cx="1593908" cy="94969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7B38659-DF01-E5A4-CE4E-8E037013825E}"/>
              </a:ext>
            </a:extLst>
          </p:cNvPr>
          <p:cNvSpPr txBox="1"/>
          <p:nvPr/>
        </p:nvSpPr>
        <p:spPr>
          <a:xfrm>
            <a:off x="750923" y="371517"/>
            <a:ext cx="7910599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640"/>
              </a:lnSpc>
            </a:pPr>
            <a:r>
              <a:rPr lang="fr-FR" sz="3200" b="1" dirty="0">
                <a:solidFill>
                  <a:schemeClr val="bg1"/>
                </a:solidFill>
                <a:latin typeface="Bebas Neue"/>
                <a:cs typeface="Bebas Neue"/>
              </a:rPr>
              <a:t>NOS ADHERENTS 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93F7299-DDEB-1F1A-A3F3-9CD8FFB39CD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6755" y="5548477"/>
            <a:ext cx="2438400" cy="52387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47145FE-D201-0297-7A2D-464D1F14DB4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57959" y="4502192"/>
            <a:ext cx="1204475" cy="120447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5F7A1FD-6D9B-EA66-22A4-1353A56D532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8600" y="3480164"/>
            <a:ext cx="1419442" cy="113602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7A2E43D-68D1-602A-1920-5743FAA0FCB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34252" y="2853877"/>
            <a:ext cx="1659385" cy="71116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276D58D3-5C58-6A40-5F98-CC71E4D67C4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72454" y="2010748"/>
            <a:ext cx="1427003" cy="53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889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DIAPO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ZoneTexte 2">
            <a:extLst>
              <a:ext uri="{FF2B5EF4-FFF2-40B4-BE49-F238E27FC236}">
                <a16:creationId xmlns:a16="http://schemas.microsoft.com/office/drawing/2014/main" id="{4B673F89-F7BB-48A8-B392-A5DC5CA3C9EC}"/>
              </a:ext>
            </a:extLst>
          </p:cNvPr>
          <p:cNvSpPr txBox="1"/>
          <p:nvPr/>
        </p:nvSpPr>
        <p:spPr>
          <a:xfrm>
            <a:off x="6121920" y="6364712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i="1" dirty="0">
              <a:solidFill>
                <a:schemeClr val="bg1"/>
              </a:solidFill>
              <a:latin typeface="Bebas Neue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C6D5AA7-D427-2591-01A9-ECD72694EC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2280" y="2228333"/>
            <a:ext cx="2778945" cy="165577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9CF5543-EED2-BB74-EAD0-81093BECD4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670" y="5759318"/>
            <a:ext cx="1256381" cy="94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057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CAF52A1-1541-4BC4-9486-ED569259D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52A2019-A513-4686-ADDC-1C7A5CACF41D}"/>
              </a:ext>
            </a:extLst>
          </p:cNvPr>
          <p:cNvSpPr txBox="1"/>
          <p:nvPr/>
        </p:nvSpPr>
        <p:spPr>
          <a:xfrm>
            <a:off x="3476074" y="1630615"/>
            <a:ext cx="5161297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4"/>
              </a:rPr>
              <a:t>ABER ACTIVES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 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r>
              <a:rPr lang="en-US" sz="1800" dirty="0">
                <a:effectLst/>
                <a:ea typeface="Times New Roman" panose="02020603050405020304" pitchFamily="18" charset="0"/>
              </a:rPr>
              <a:t> 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5"/>
              </a:rPr>
              <a:t>ALGAIA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r>
              <a:rPr lang="en-US" sz="1800" dirty="0">
                <a:effectLst/>
                <a:ea typeface="Times New Roman" panose="02020603050405020304" pitchFamily="18" charset="0"/>
              </a:rPr>
              <a:t> 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6"/>
              </a:rPr>
              <a:t>ALGOLESKO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r>
              <a:rPr lang="en-US" sz="1800" dirty="0">
                <a:effectLst/>
                <a:ea typeface="Times New Roman" panose="02020603050405020304" pitchFamily="18" charset="0"/>
              </a:rPr>
              <a:t> 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7"/>
              </a:rPr>
              <a:t>ALGOOD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r>
              <a:rPr lang="en-US" sz="1800" dirty="0">
                <a:effectLst/>
                <a:ea typeface="Times New Roman" panose="02020603050405020304" pitchFamily="18" charset="0"/>
              </a:rPr>
              <a:t> 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r>
              <a:rPr lang="fr-FR" sz="1800" dirty="0">
                <a:solidFill>
                  <a:srgbClr val="006B85"/>
                </a:solidFill>
                <a:effectLst/>
                <a:ea typeface="Times New Roman" panose="02020603050405020304" pitchFamily="18" charset="0"/>
              </a:rPr>
              <a:t>ASH EXPERTISE</a:t>
            </a:r>
          </a:p>
          <a:p>
            <a:r>
              <a:rPr lang="fr-FR" sz="1800" dirty="0">
                <a:solidFill>
                  <a:srgbClr val="006B85"/>
                </a:solidFill>
                <a:effectLst/>
                <a:ea typeface="Times New Roman" panose="02020603050405020304" pitchFamily="18" charset="0"/>
              </a:rPr>
              <a:t> </a:t>
            </a:r>
          </a:p>
          <a:p>
            <a:r>
              <a:rPr lang="fr-FR" sz="1800" dirty="0">
                <a:solidFill>
                  <a:srgbClr val="006B85"/>
                </a:solidFill>
                <a:effectLst/>
                <a:ea typeface="Times New Roman" panose="02020603050405020304" pitchFamily="18" charset="0"/>
              </a:rPr>
              <a:t>AURÉLIEN MASSON – ARMEMENT LA BOHEME</a:t>
            </a:r>
          </a:p>
          <a:p>
            <a:r>
              <a:rPr lang="fr-FR" sz="1800" dirty="0">
                <a:effectLst/>
                <a:ea typeface="Times New Roman" panose="02020603050405020304" pitchFamily="18" charset="0"/>
              </a:rPr>
              <a:t> </a:t>
            </a:r>
            <a:endParaRPr lang="fr-FR" dirty="0">
              <a:ea typeface="Times New Roman" panose="02020603050405020304" pitchFamily="18" charset="0"/>
            </a:endParaRPr>
          </a:p>
          <a:p>
            <a:r>
              <a:rPr lang="fr-FR" sz="1800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8"/>
              </a:rPr>
              <a:t>AGRIMER</a:t>
            </a:r>
            <a:r>
              <a:rPr lang="fr-FR" sz="1800" dirty="0">
                <a:effectLst/>
                <a:ea typeface="Times New Roman" panose="02020603050405020304" pitchFamily="18" charset="0"/>
              </a:rPr>
              <a:t>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AF5D04C-A8DC-DC32-0D6F-BA5E20C3439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66202" y="39848"/>
            <a:ext cx="1593908" cy="94969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7B38659-DF01-E5A4-CE4E-8E037013825E}"/>
              </a:ext>
            </a:extLst>
          </p:cNvPr>
          <p:cNvSpPr txBox="1"/>
          <p:nvPr/>
        </p:nvSpPr>
        <p:spPr>
          <a:xfrm>
            <a:off x="750923" y="371517"/>
            <a:ext cx="7910599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640"/>
              </a:lnSpc>
            </a:pPr>
            <a:r>
              <a:rPr lang="fr-FR" sz="3200" b="1" dirty="0">
                <a:solidFill>
                  <a:schemeClr val="bg1"/>
                </a:solidFill>
                <a:latin typeface="Bebas Neue"/>
                <a:cs typeface="Bebas Neue"/>
              </a:rPr>
              <a:t>NOS ADHERENTS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7097B37-D639-62F0-0BB4-C58C723D6F6D}"/>
              </a:ext>
            </a:extLst>
          </p:cNvPr>
          <p:cNvSpPr txBox="1"/>
          <p:nvPr/>
        </p:nvSpPr>
        <p:spPr>
          <a:xfrm>
            <a:off x="2451654" y="1134969"/>
            <a:ext cx="3786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 dirty="0">
                <a:solidFill>
                  <a:srgbClr val="FF9900"/>
                </a:solidFill>
                <a:effectLst/>
                <a:ea typeface="Times New Roman" panose="02020603050405020304" pitchFamily="18" charset="0"/>
              </a:rPr>
              <a:t>COLLÈGE « ENTREPRISES » </a:t>
            </a:r>
            <a:endParaRPr lang="fr-FR" sz="1800" dirty="0">
              <a:solidFill>
                <a:srgbClr val="FF9900"/>
              </a:solidFill>
              <a:effectLst/>
              <a:ea typeface="Times New Roman" panose="02020603050405020304" pitchFamily="18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F4CDB79-3B85-B14C-A0BA-5091CC6F95E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11559" y="1250253"/>
            <a:ext cx="1283136" cy="132261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184A9DD-5BBB-B1AC-D2D3-61977768B8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8731" y="1910519"/>
            <a:ext cx="1781993" cy="125005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7A1346D-C4B6-5002-5DC0-AEE5389C23E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77160" y="4041705"/>
            <a:ext cx="2485137" cy="8426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E2F6822A-CE4A-7F65-5292-CC5FFFB7887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04574" y="3044201"/>
            <a:ext cx="2308796" cy="769598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19B41795-50A4-693F-BDFF-0D1C22A50E8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070993" y="4905844"/>
            <a:ext cx="2217548" cy="889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35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CAF52A1-1541-4BC4-9486-ED569259D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52A2019-A513-4686-ADDC-1C7A5CACF41D}"/>
              </a:ext>
            </a:extLst>
          </p:cNvPr>
          <p:cNvSpPr txBox="1"/>
          <p:nvPr/>
        </p:nvSpPr>
        <p:spPr>
          <a:xfrm>
            <a:off x="3466310" y="1633114"/>
            <a:ext cx="4237475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800" dirty="0">
                <a:solidFill>
                  <a:srgbClr val="006B85"/>
                </a:solidFill>
                <a:effectLst/>
                <a:ea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AZOLLAE</a:t>
            </a:r>
            <a:endParaRPr lang="fr-FR" sz="1800" dirty="0">
              <a:solidFill>
                <a:srgbClr val="006B85"/>
              </a:solidFill>
              <a:effectLst/>
              <a:ea typeface="Times New Roman" panose="02020603050405020304" pitchFamily="18" charset="0"/>
            </a:endParaRPr>
          </a:p>
          <a:p>
            <a:endParaRPr lang="fr-FR" dirty="0">
              <a:ea typeface="Times New Roman" panose="02020603050405020304" pitchFamily="18" charset="0"/>
            </a:endParaRPr>
          </a:p>
          <a:p>
            <a:pPr algn="just"/>
            <a:r>
              <a:rPr lang="fr-FR" sz="18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5"/>
              </a:rPr>
              <a:t>BSCM</a:t>
            </a:r>
            <a:r>
              <a:rPr lang="fr-FR" sz="1800" dirty="0">
                <a:effectLst/>
                <a:ea typeface="Times New Roman" panose="02020603050405020304" pitchFamily="18" charset="0"/>
              </a:rPr>
              <a:t> </a:t>
            </a:r>
          </a:p>
          <a:p>
            <a:endParaRPr lang="en-US" u="sng" dirty="0">
              <a:solidFill>
                <a:srgbClr val="0000FF"/>
              </a:solidFill>
              <a:ea typeface="Times New Roman" panose="02020603050405020304" pitchFamily="18" charset="0"/>
              <a:hlinkClick r:id="rId6"/>
            </a:endParaRPr>
          </a:p>
          <a:p>
            <a:r>
              <a:rPr lang="en-US" sz="18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6"/>
              </a:rPr>
              <a:t>BIO MOLENEZ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r>
              <a:rPr lang="fr-FR" sz="1800" dirty="0">
                <a:effectLst/>
                <a:ea typeface="Times New Roman" panose="02020603050405020304" pitchFamily="18" charset="0"/>
              </a:rPr>
              <a:t> </a:t>
            </a:r>
          </a:p>
          <a:p>
            <a:pPr algn="just"/>
            <a:r>
              <a:rPr lang="fr-FR" sz="18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7"/>
              </a:rPr>
              <a:t>FRANCIS LE MADEC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r>
              <a:rPr lang="fr-FR" sz="1800" dirty="0">
                <a:effectLst/>
                <a:ea typeface="Times New Roman" panose="02020603050405020304" pitchFamily="18" charset="0"/>
              </a:rPr>
              <a:t> </a:t>
            </a:r>
          </a:p>
          <a:p>
            <a:pPr algn="just"/>
            <a:r>
              <a:rPr lang="en-US" sz="18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8"/>
              </a:rPr>
              <a:t>GREENPHYT</a:t>
            </a:r>
            <a:endParaRPr lang="en-US" sz="1800" u="sng" dirty="0">
              <a:solidFill>
                <a:srgbClr val="0000FF"/>
              </a:solidFill>
              <a:effectLst/>
              <a:ea typeface="Times New Roman" panose="02020603050405020304" pitchFamily="18" charset="0"/>
            </a:endParaRPr>
          </a:p>
          <a:p>
            <a:pPr algn="just"/>
            <a:endParaRPr lang="en-US" u="sng" dirty="0">
              <a:solidFill>
                <a:srgbClr val="0000FF"/>
              </a:solidFill>
              <a:ea typeface="Times New Roman" panose="02020603050405020304" pitchFamily="18" charset="0"/>
            </a:endParaRPr>
          </a:p>
          <a:p>
            <a:pPr algn="just"/>
            <a:r>
              <a:rPr lang="en-US" u="sng" dirty="0">
                <a:solidFill>
                  <a:srgbClr val="0000FF"/>
                </a:solidFill>
                <a:ea typeface="Times New Roman" panose="02020603050405020304" pitchFamily="18" charset="0"/>
                <a:hlinkClick r:id="rId9"/>
              </a:rPr>
              <a:t>GWEMON</a:t>
            </a:r>
            <a:endParaRPr lang="en-US" u="sng" dirty="0">
              <a:solidFill>
                <a:srgbClr val="0000FF"/>
              </a:solidFill>
              <a:ea typeface="Times New Roman" panose="02020603050405020304" pitchFamily="18" charset="0"/>
            </a:endParaRPr>
          </a:p>
          <a:p>
            <a:pPr algn="just"/>
            <a:endParaRPr lang="en-US" sz="1800" u="sng" dirty="0">
              <a:solidFill>
                <a:srgbClr val="0000FF"/>
              </a:solidFill>
              <a:effectLst/>
              <a:ea typeface="Times New Roman" panose="02020603050405020304" pitchFamily="18" charset="0"/>
            </a:endParaRPr>
          </a:p>
          <a:p>
            <a:pPr algn="just"/>
            <a:r>
              <a:rPr lang="en-US" u="sng" dirty="0">
                <a:solidFill>
                  <a:srgbClr val="0000FF"/>
                </a:solidFill>
                <a:ea typeface="Times New Roman" panose="02020603050405020304" pitchFamily="18" charset="0"/>
                <a:hlinkClick r:id="rId10"/>
              </a:rPr>
              <a:t>IZALG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r>
              <a:rPr lang="en-US" sz="1800" dirty="0">
                <a:effectLst/>
                <a:ea typeface="Times New Roman" panose="02020603050405020304" pitchFamily="18" charset="0"/>
              </a:rPr>
              <a:t> </a:t>
            </a:r>
            <a:endParaRPr lang="fr-FR" u="sng" dirty="0">
              <a:solidFill>
                <a:srgbClr val="0000FF"/>
              </a:solidFill>
              <a:ea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AF5D04C-A8DC-DC32-0D6F-BA5E20C3439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66202" y="39848"/>
            <a:ext cx="1593908" cy="94969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7B38659-DF01-E5A4-CE4E-8E037013825E}"/>
              </a:ext>
            </a:extLst>
          </p:cNvPr>
          <p:cNvSpPr txBox="1"/>
          <p:nvPr/>
        </p:nvSpPr>
        <p:spPr>
          <a:xfrm>
            <a:off x="750923" y="371517"/>
            <a:ext cx="7910599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640"/>
              </a:lnSpc>
            </a:pPr>
            <a:r>
              <a:rPr lang="fr-FR" sz="3200" b="1" dirty="0">
                <a:solidFill>
                  <a:schemeClr val="bg1"/>
                </a:solidFill>
                <a:latin typeface="Bebas Neue"/>
                <a:cs typeface="Bebas Neue"/>
              </a:rPr>
              <a:t>NOS ADHERENTS 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BAB09EB-808D-9CAF-85F4-CF8E5D40231F}"/>
              </a:ext>
            </a:extLst>
          </p:cNvPr>
          <p:cNvSpPr txBox="1"/>
          <p:nvPr/>
        </p:nvSpPr>
        <p:spPr>
          <a:xfrm>
            <a:off x="2451654" y="1134969"/>
            <a:ext cx="3786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 dirty="0">
                <a:solidFill>
                  <a:srgbClr val="FF9900"/>
                </a:solidFill>
                <a:effectLst/>
                <a:ea typeface="Times New Roman" panose="02020603050405020304" pitchFamily="18" charset="0"/>
              </a:rPr>
              <a:t>COLLÈGE « ENTREPRISES » </a:t>
            </a:r>
            <a:endParaRPr lang="fr-FR" sz="1800" dirty="0">
              <a:solidFill>
                <a:srgbClr val="FF9900"/>
              </a:solidFill>
              <a:effectLst/>
              <a:ea typeface="Times New Roman" panose="02020603050405020304" pitchFamily="18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980FFF4-E1D9-22F2-3E38-60DE2F0E90F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15825" y="2394981"/>
            <a:ext cx="1500752" cy="54622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51C1E55-6435-8564-0542-18271AB382A9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29173"/>
          <a:stretch/>
        </p:blipFill>
        <p:spPr>
          <a:xfrm>
            <a:off x="750923" y="3482268"/>
            <a:ext cx="2000479" cy="894317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0BC9F0A9-EBB8-06AC-C8D9-C8D87F3F148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98291" y="1889943"/>
            <a:ext cx="2255227" cy="4615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C0C14BE-C414-9CDE-1131-A1B1D30D6DD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014196" y="4463019"/>
            <a:ext cx="2904011" cy="669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284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CAF52A1-1541-4BC4-9486-ED569259D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52A2019-A513-4686-ADDC-1C7A5CACF41D}"/>
              </a:ext>
            </a:extLst>
          </p:cNvPr>
          <p:cNvSpPr txBox="1"/>
          <p:nvPr/>
        </p:nvSpPr>
        <p:spPr>
          <a:xfrm>
            <a:off x="3476742" y="1637033"/>
            <a:ext cx="4473401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4"/>
              </a:rPr>
              <a:t>JYMSEA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r>
              <a:rPr lang="en-US" sz="1800" dirty="0">
                <a:effectLst/>
                <a:ea typeface="Times New Roman" panose="02020603050405020304" pitchFamily="18" charset="0"/>
              </a:rPr>
              <a:t> 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pPr algn="just"/>
            <a:r>
              <a:rPr lang="fr-FR" sz="18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5"/>
              </a:rPr>
              <a:t>JRS MARINE PRODUCT</a:t>
            </a:r>
            <a:r>
              <a:rPr lang="fr-FR" u="sng" dirty="0">
                <a:solidFill>
                  <a:srgbClr val="0000FF"/>
                </a:solidFill>
                <a:ea typeface="Times New Roman" panose="02020603050405020304" pitchFamily="18" charset="0"/>
                <a:hlinkClick r:id="rId5"/>
              </a:rPr>
              <a:t>S</a:t>
            </a:r>
            <a:endParaRPr lang="fr-FR" sz="1800" u="sng" dirty="0">
              <a:solidFill>
                <a:srgbClr val="0000FF"/>
              </a:solidFill>
              <a:effectLst/>
              <a:ea typeface="Times New Roman" panose="02020603050405020304" pitchFamily="18" charset="0"/>
            </a:endParaRPr>
          </a:p>
          <a:p>
            <a:pPr algn="just"/>
            <a:endParaRPr lang="fr-FR" sz="1800" u="sng" dirty="0">
              <a:solidFill>
                <a:srgbClr val="0000FF"/>
              </a:solidFill>
              <a:effectLst/>
              <a:ea typeface="Times New Roman" panose="02020603050405020304" pitchFamily="18" charset="0"/>
            </a:endParaRPr>
          </a:p>
          <a:p>
            <a:pPr algn="just"/>
            <a:r>
              <a:rPr lang="fr-FR" sz="18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6"/>
              </a:rPr>
              <a:t>LABORATOIRES GILBERT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r>
              <a:rPr lang="fr-FR" sz="1800" dirty="0">
                <a:effectLst/>
                <a:ea typeface="Times New Roman" panose="02020603050405020304" pitchFamily="18" charset="0"/>
              </a:rPr>
              <a:t> </a:t>
            </a:r>
            <a:endParaRPr lang="fr-FR" sz="1800" u="sng" dirty="0">
              <a:solidFill>
                <a:srgbClr val="0000FF"/>
              </a:solidFill>
              <a:effectLst/>
              <a:ea typeface="Times New Roman" panose="02020603050405020304" pitchFamily="18" charset="0"/>
              <a:hlinkClick r:id="rId7"/>
            </a:endParaRPr>
          </a:p>
          <a:p>
            <a:pPr algn="just"/>
            <a:r>
              <a:rPr lang="fr-FR" sz="18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7"/>
              </a:rPr>
              <a:t>NEPTUNE ELEMENTS</a:t>
            </a:r>
            <a:endParaRPr lang="fr-FR" sz="1800" u="sng" dirty="0">
              <a:solidFill>
                <a:srgbClr val="0000FF"/>
              </a:solidFill>
              <a:effectLst/>
              <a:ea typeface="Times New Roman" panose="02020603050405020304" pitchFamily="18" charset="0"/>
            </a:endParaRPr>
          </a:p>
          <a:p>
            <a:pPr algn="just"/>
            <a:endParaRPr lang="fr-FR" u="sng" dirty="0">
              <a:solidFill>
                <a:srgbClr val="0000FF"/>
              </a:solidFill>
              <a:ea typeface="Times New Roman" panose="02020603050405020304" pitchFamily="18" charset="0"/>
            </a:endParaRPr>
          </a:p>
          <a:p>
            <a:pPr algn="just"/>
            <a:r>
              <a:rPr lang="fr-FR" sz="18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8"/>
              </a:rPr>
              <a:t>NIVIDISKIN</a:t>
            </a:r>
            <a:endParaRPr lang="en-US" sz="1800" u="sng" dirty="0">
              <a:solidFill>
                <a:srgbClr val="0000FF"/>
              </a:solidFill>
              <a:effectLst/>
              <a:ea typeface="Times New Roman" panose="02020603050405020304" pitchFamily="18" charset="0"/>
              <a:hlinkClick r:id="rId9"/>
            </a:endParaRPr>
          </a:p>
          <a:p>
            <a:pPr algn="just"/>
            <a:endParaRPr lang="en-US" u="sng" dirty="0">
              <a:solidFill>
                <a:srgbClr val="0000FF"/>
              </a:solidFill>
              <a:ea typeface="Times New Roman" panose="02020603050405020304" pitchFamily="18" charset="0"/>
              <a:hlinkClick r:id="rId9"/>
            </a:endParaRPr>
          </a:p>
          <a:p>
            <a:pPr algn="just"/>
            <a:r>
              <a:rPr lang="en-US" sz="18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9"/>
              </a:rPr>
              <a:t>OLMIX</a:t>
            </a:r>
            <a:endParaRPr lang="en-US" sz="1800" u="sng" dirty="0">
              <a:solidFill>
                <a:srgbClr val="0000FF"/>
              </a:solidFill>
              <a:effectLst/>
              <a:ea typeface="Times New Roman" panose="02020603050405020304" pitchFamily="18" charset="0"/>
            </a:endParaRPr>
          </a:p>
          <a:p>
            <a:pPr algn="just"/>
            <a:endParaRPr lang="en-US" u="sng" dirty="0">
              <a:solidFill>
                <a:srgbClr val="0000FF"/>
              </a:solidFill>
              <a:ea typeface="Times New Roman" panose="02020603050405020304" pitchFamily="18" charset="0"/>
            </a:endParaRPr>
          </a:p>
          <a:p>
            <a:pPr algn="just"/>
            <a:r>
              <a:rPr lang="fr-FR" dirty="0">
                <a:hlinkClick r:id="rId10"/>
              </a:rPr>
              <a:t>PARADOXAL SURFBOARDS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r>
              <a:rPr lang="en-US" sz="1800" dirty="0">
                <a:effectLst/>
                <a:ea typeface="Times New Roman" panose="02020603050405020304" pitchFamily="18" charset="0"/>
              </a:rPr>
              <a:t> </a:t>
            </a:r>
          </a:p>
          <a:p>
            <a:br>
              <a:rPr lang="en-US" dirty="0">
                <a:ea typeface="Times New Roman" panose="02020603050405020304" pitchFamily="18" charset="0"/>
              </a:rPr>
            </a:br>
            <a:r>
              <a:rPr lang="fr-FR" sz="1800" b="1" dirty="0">
                <a:solidFill>
                  <a:srgbClr val="215868"/>
                </a:solidFill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fr-FR" sz="1800" dirty="0">
              <a:effectLst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AF5D04C-A8DC-DC32-0D6F-BA5E20C3439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66202" y="39848"/>
            <a:ext cx="1593908" cy="94969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7B38659-DF01-E5A4-CE4E-8E037013825E}"/>
              </a:ext>
            </a:extLst>
          </p:cNvPr>
          <p:cNvSpPr txBox="1"/>
          <p:nvPr/>
        </p:nvSpPr>
        <p:spPr>
          <a:xfrm>
            <a:off x="750923" y="371517"/>
            <a:ext cx="7910599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640"/>
              </a:lnSpc>
            </a:pPr>
            <a:r>
              <a:rPr lang="fr-FR" sz="3200" b="1" dirty="0">
                <a:solidFill>
                  <a:schemeClr val="bg1"/>
                </a:solidFill>
                <a:latin typeface="Bebas Neue"/>
                <a:cs typeface="Bebas Neue"/>
              </a:rPr>
              <a:t>NOS ADHERENTS 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DA80169-BA13-C111-4B51-A1D3B14478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63384" y="4589998"/>
            <a:ext cx="1208452" cy="1046122"/>
          </a:xfrm>
          <a:prstGeom prst="rect">
            <a:avLst/>
          </a:prstGeom>
        </p:spPr>
      </p:pic>
      <p:sp>
        <p:nvSpPr>
          <p:cNvPr id="9" name="ZoneTexte 6">
            <a:extLst>
              <a:ext uri="{FF2B5EF4-FFF2-40B4-BE49-F238E27FC236}">
                <a16:creationId xmlns:a16="http://schemas.microsoft.com/office/drawing/2014/main" id="{1CFB6814-9514-13BB-0DE0-E00F5043308A}"/>
              </a:ext>
            </a:extLst>
          </p:cNvPr>
          <p:cNvSpPr txBox="1"/>
          <p:nvPr/>
        </p:nvSpPr>
        <p:spPr>
          <a:xfrm>
            <a:off x="2451654" y="1134969"/>
            <a:ext cx="3786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 dirty="0">
                <a:solidFill>
                  <a:srgbClr val="FF9900"/>
                </a:solidFill>
                <a:effectLst/>
                <a:ea typeface="Times New Roman" panose="02020603050405020304" pitchFamily="18" charset="0"/>
              </a:rPr>
              <a:t>COLLÈGE « ENTREPRISES » </a:t>
            </a:r>
            <a:endParaRPr lang="fr-FR" sz="1800" dirty="0">
              <a:solidFill>
                <a:srgbClr val="FF9900"/>
              </a:solidFill>
              <a:effectLst/>
              <a:ea typeface="Times New Roman" panose="02020603050405020304" pitchFamily="18" charset="0"/>
            </a:endParaRPr>
          </a:p>
        </p:txBody>
      </p:sp>
      <p:pic>
        <p:nvPicPr>
          <p:cNvPr id="11" name="Image 11">
            <a:extLst>
              <a:ext uri="{FF2B5EF4-FFF2-40B4-BE49-F238E27FC236}">
                <a16:creationId xmlns:a16="http://schemas.microsoft.com/office/drawing/2014/main" id="{61872CF6-5552-62CE-867E-3F58FBB5B8E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51750" y="1766082"/>
            <a:ext cx="1431721" cy="608481"/>
          </a:xfrm>
          <a:prstGeom prst="rect">
            <a:avLst/>
          </a:prstGeom>
        </p:spPr>
      </p:pic>
      <p:pic>
        <p:nvPicPr>
          <p:cNvPr id="13" name="Image 13">
            <a:extLst>
              <a:ext uri="{FF2B5EF4-FFF2-40B4-BE49-F238E27FC236}">
                <a16:creationId xmlns:a16="http://schemas.microsoft.com/office/drawing/2014/main" id="{5A8CB9FF-E0CF-8E18-5B44-EA497FE802E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326030" y="1476220"/>
            <a:ext cx="2531554" cy="949693"/>
          </a:xfrm>
          <a:prstGeom prst="rect">
            <a:avLst/>
          </a:prstGeom>
        </p:spPr>
      </p:pic>
      <p:pic>
        <p:nvPicPr>
          <p:cNvPr id="15" name="Image 15">
            <a:extLst>
              <a:ext uri="{FF2B5EF4-FFF2-40B4-BE49-F238E27FC236}">
                <a16:creationId xmlns:a16="http://schemas.microsoft.com/office/drawing/2014/main" id="{1A0D191B-9EBB-6FCC-B735-8674F58E585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989910" y="2946607"/>
            <a:ext cx="952583" cy="95258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C92063FD-7D37-9F6B-3B70-83DF751E7F0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1785" y="3125093"/>
            <a:ext cx="1771650" cy="714375"/>
          </a:xfrm>
          <a:prstGeom prst="rect">
            <a:avLst/>
          </a:prstGeom>
        </p:spPr>
      </p:pic>
      <p:pic>
        <p:nvPicPr>
          <p:cNvPr id="17" name="Image 8">
            <a:extLst>
              <a:ext uri="{FF2B5EF4-FFF2-40B4-BE49-F238E27FC236}">
                <a16:creationId xmlns:a16="http://schemas.microsoft.com/office/drawing/2014/main" id="{76CE6A6A-FC27-43D2-9930-E95CD25FCED2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t="33068" b="32371"/>
          <a:stretch/>
        </p:blipFill>
        <p:spPr>
          <a:xfrm>
            <a:off x="6582857" y="4419693"/>
            <a:ext cx="1766689" cy="61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807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9B6996-2E50-0035-9465-A46FAB1CC5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733CE43-7CC2-92DB-F746-EBD56147F9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DCD3BBFF-8D3F-B50D-2E54-F08D996FCDC7}"/>
              </a:ext>
            </a:extLst>
          </p:cNvPr>
          <p:cNvSpPr txBox="1"/>
          <p:nvPr/>
        </p:nvSpPr>
        <p:spPr>
          <a:xfrm>
            <a:off x="3476742" y="1637033"/>
            <a:ext cx="4473401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4"/>
              </a:rPr>
              <a:t>PENN AR BED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pPr algn="just"/>
            <a:r>
              <a:rPr lang="en-US" sz="1800" dirty="0">
                <a:effectLst/>
                <a:ea typeface="Times New Roman" panose="02020603050405020304" pitchFamily="18" charset="0"/>
              </a:rPr>
              <a:t> 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pPr algn="just"/>
            <a:r>
              <a:rPr lang="fr-FR" sz="18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5"/>
              </a:rPr>
              <a:t>SCARLETTE LE CORRE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r>
              <a:rPr lang="fr-FR" sz="1800" dirty="0">
                <a:effectLst/>
                <a:ea typeface="Times New Roman" panose="02020603050405020304" pitchFamily="18" charset="0"/>
              </a:rPr>
              <a:t> </a:t>
            </a:r>
          </a:p>
          <a:p>
            <a:pPr algn="just"/>
            <a:r>
              <a:rPr lang="en-US" sz="18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6"/>
              </a:rPr>
              <a:t>SEPPIC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r>
              <a:rPr lang="en-US" sz="1800" dirty="0">
                <a:effectLst/>
                <a:ea typeface="Times New Roman" panose="02020603050405020304" pitchFamily="18" charset="0"/>
              </a:rPr>
              <a:t> 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pPr algn="just"/>
            <a:r>
              <a:rPr lang="en-US" sz="18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7"/>
              </a:rPr>
              <a:t>SYMBIOMER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r>
              <a:rPr lang="en-US" sz="1800" dirty="0">
                <a:effectLst/>
                <a:ea typeface="Times New Roman" panose="02020603050405020304" pitchFamily="18" charset="0"/>
              </a:rPr>
              <a:t> 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pPr algn="just"/>
            <a:r>
              <a:rPr lang="en-US" sz="18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8"/>
              </a:rPr>
              <a:t>TECHNATURE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r>
              <a:rPr lang="en-US" sz="1800" dirty="0">
                <a:effectLst/>
                <a:ea typeface="Times New Roman" panose="02020603050405020304" pitchFamily="18" charset="0"/>
              </a:rPr>
              <a:t> 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pPr algn="just"/>
            <a:r>
              <a:rPr lang="en-US" sz="18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9"/>
              </a:rPr>
              <a:t>TECHSEALAB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r>
              <a:rPr lang="en-US" sz="1800" dirty="0">
                <a:effectLst/>
                <a:ea typeface="Times New Roman" panose="02020603050405020304" pitchFamily="18" charset="0"/>
              </a:rPr>
              <a:t> </a:t>
            </a:r>
            <a:endParaRPr lang="fr-FR" sz="1800" dirty="0">
              <a:effectLst/>
              <a:ea typeface="Times New Roman" panose="02020603050405020304" pitchFamily="18" charset="0"/>
            </a:endParaRPr>
          </a:p>
          <a:p>
            <a:pPr algn="just"/>
            <a:r>
              <a:rPr lang="en-US" sz="18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10"/>
              </a:rPr>
              <a:t>TER'MER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</a:p>
          <a:p>
            <a:br>
              <a:rPr lang="en-US" dirty="0">
                <a:ea typeface="Times New Roman" panose="02020603050405020304" pitchFamily="18" charset="0"/>
              </a:rPr>
            </a:br>
            <a:r>
              <a:rPr lang="fr-FR" sz="1800" b="1" dirty="0">
                <a:solidFill>
                  <a:srgbClr val="215868"/>
                </a:solidFill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fr-FR" sz="1800" dirty="0">
              <a:effectLst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0EA6B-0405-9265-0665-9030C5B5D3B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66202" y="39848"/>
            <a:ext cx="1593908" cy="94969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B240003-3BA9-52D5-4CD3-F4695B1A3C4C}"/>
              </a:ext>
            </a:extLst>
          </p:cNvPr>
          <p:cNvSpPr txBox="1"/>
          <p:nvPr/>
        </p:nvSpPr>
        <p:spPr>
          <a:xfrm>
            <a:off x="750923" y="371517"/>
            <a:ext cx="7910599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640"/>
              </a:lnSpc>
            </a:pPr>
            <a:r>
              <a:rPr lang="fr-FR" sz="3200" b="1" dirty="0">
                <a:solidFill>
                  <a:schemeClr val="bg1"/>
                </a:solidFill>
                <a:latin typeface="Bebas Neue"/>
                <a:cs typeface="Bebas Neue"/>
              </a:rPr>
              <a:t>NOS ADHERENTS 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13977E4-E92A-6659-9504-0167F5F7D47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50923" y="1419342"/>
            <a:ext cx="1933575" cy="79057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025DC94-0B6A-1AE6-0B28-96BB5C3620C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85177" y="1639184"/>
            <a:ext cx="1162049" cy="80486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EBE34B76-D896-77C3-32ED-0950D1971FD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73902" y="2500360"/>
            <a:ext cx="1687616" cy="804863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90DA1C8D-05C9-DE54-DDEE-3FCA7623D0D7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r="43010"/>
          <a:stretch/>
        </p:blipFill>
        <p:spPr>
          <a:xfrm>
            <a:off x="6523770" y="3135498"/>
            <a:ext cx="2051895" cy="6858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F9D31E2-6448-C079-CB72-9F1B5109792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61743" y="4720515"/>
            <a:ext cx="1304925" cy="84772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3C6FD985-8C34-0627-2680-C15CB35A65C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424307" y="4512750"/>
            <a:ext cx="2083788" cy="89897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D2723026-B90B-C01B-DC6F-E386F05E0BFF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75860" y="3673012"/>
            <a:ext cx="1883700" cy="432133"/>
          </a:xfrm>
          <a:prstGeom prst="rect">
            <a:avLst/>
          </a:prstGeom>
        </p:spPr>
      </p:pic>
      <p:sp>
        <p:nvSpPr>
          <p:cNvPr id="9" name="ZoneTexte 6">
            <a:extLst>
              <a:ext uri="{FF2B5EF4-FFF2-40B4-BE49-F238E27FC236}">
                <a16:creationId xmlns:a16="http://schemas.microsoft.com/office/drawing/2014/main" id="{BFA1D74E-C6F3-B9F4-D47A-1398574554D9}"/>
              </a:ext>
            </a:extLst>
          </p:cNvPr>
          <p:cNvSpPr txBox="1"/>
          <p:nvPr/>
        </p:nvSpPr>
        <p:spPr>
          <a:xfrm>
            <a:off x="2451654" y="1134969"/>
            <a:ext cx="3786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 dirty="0">
                <a:solidFill>
                  <a:srgbClr val="FF9900"/>
                </a:solidFill>
                <a:effectLst/>
                <a:ea typeface="Times New Roman" panose="02020603050405020304" pitchFamily="18" charset="0"/>
              </a:rPr>
              <a:t>COLLÈGE « ENTREPRISES » </a:t>
            </a:r>
            <a:endParaRPr lang="fr-FR" sz="1800" dirty="0">
              <a:solidFill>
                <a:srgbClr val="FF9900"/>
              </a:solidFill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320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CAF52A1-1541-4BC4-9486-ED569259D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52A2019-A513-4686-ADDC-1C7A5CACF41D}"/>
              </a:ext>
            </a:extLst>
          </p:cNvPr>
          <p:cNvSpPr txBox="1"/>
          <p:nvPr/>
        </p:nvSpPr>
        <p:spPr>
          <a:xfrm>
            <a:off x="1032853" y="1361058"/>
            <a:ext cx="7078294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4"/>
              </a:rPr>
              <a:t>COMMUNAUTÉ D'AGGLOMÉRATION DU PAYS DE LANDERNEAU DAOULAS</a:t>
            </a:r>
            <a:endParaRPr lang="fr-FR" sz="1600" u="sng" dirty="0">
              <a:solidFill>
                <a:srgbClr val="0000FF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5"/>
              </a:rPr>
              <a:t>COMMUNAUTÉ DE COMMUNES CAP SIZUN - POINTE DU RAZ</a:t>
            </a:r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pPr algn="ctr"/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6"/>
              </a:rPr>
              <a:t>COMMUNAUTÉ DE COMMUNES DE CROZON AULNE MARITIME</a:t>
            </a:r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pPr algn="ctr"/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7"/>
              </a:rPr>
              <a:t>COMMUNAUTÉ DE COMMUNES DE PLEYBEN CHÂTEAULIN PORZAY</a:t>
            </a:r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pPr algn="ctr"/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8"/>
              </a:rPr>
              <a:t>COMMUNAUTÉ DE COMMUNES DU PAYS BIGOUDEN SUD</a:t>
            </a:r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pPr algn="ctr"/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9"/>
              </a:rPr>
              <a:t>COMMUNAUTÉ DE COMMUNES DU PAYS DES ABERS</a:t>
            </a:r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pPr algn="ctr"/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10"/>
              </a:rPr>
              <a:t> AURAY QUIBERON TERRE ATLANTIQUE</a:t>
            </a:r>
            <a:endParaRPr lang="fr-FR" sz="16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AF5D04C-A8DC-DC32-0D6F-BA5E20C3439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66202" y="39848"/>
            <a:ext cx="1593908" cy="94969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7B38659-DF01-E5A4-CE4E-8E037013825E}"/>
              </a:ext>
            </a:extLst>
          </p:cNvPr>
          <p:cNvSpPr txBox="1"/>
          <p:nvPr/>
        </p:nvSpPr>
        <p:spPr>
          <a:xfrm>
            <a:off x="750923" y="371517"/>
            <a:ext cx="7910599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640"/>
              </a:lnSpc>
            </a:pPr>
            <a:r>
              <a:rPr lang="fr-FR" sz="3200" b="1" dirty="0">
                <a:solidFill>
                  <a:schemeClr val="bg1"/>
                </a:solidFill>
                <a:latin typeface="Bebas Neue"/>
                <a:cs typeface="Bebas Neue"/>
              </a:rPr>
              <a:t>NOS ADHERENTS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90D158-F224-B96D-A106-475E82C7847D}"/>
              </a:ext>
            </a:extLst>
          </p:cNvPr>
          <p:cNvSpPr txBox="1"/>
          <p:nvPr/>
        </p:nvSpPr>
        <p:spPr>
          <a:xfrm>
            <a:off x="1812022" y="1133030"/>
            <a:ext cx="46307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rgbClr val="FF9900"/>
                </a:solidFill>
                <a:latin typeface="Calibri" panose="020F0502020204030204" pitchFamily="34" charset="0"/>
              </a:rPr>
              <a:t>COLLÈGE « TERRITOIRES »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A022A3C-A428-F40E-8E40-6332461A040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048" y="1384943"/>
            <a:ext cx="1378242" cy="65787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7C88342-E665-ECB0-E7FB-94553F3CBBB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89569" y="2846834"/>
            <a:ext cx="1486568" cy="73124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6A51208C-8540-3B26-7694-654A2254C02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631166" y="3578074"/>
            <a:ext cx="1107397" cy="657872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D18F0DAC-8995-6108-A998-8E37CED1210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429249" y="4979035"/>
            <a:ext cx="1487452" cy="76990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2040B871-28E7-ADFF-57F9-95211FC2F395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26986" t="14103" r="24899" b="15470"/>
          <a:stretch/>
        </p:blipFill>
        <p:spPr>
          <a:xfrm>
            <a:off x="374299" y="4051715"/>
            <a:ext cx="1317106" cy="1012135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93D4B315-D683-4171-94C5-FC78B83C507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333314" y="1929065"/>
            <a:ext cx="1294260" cy="905920"/>
          </a:xfrm>
          <a:prstGeom prst="rect">
            <a:avLst/>
          </a:prstGeom>
        </p:spPr>
      </p:pic>
      <p:pic>
        <p:nvPicPr>
          <p:cNvPr id="1026" name="Picture 2" descr="Auray Quiberon Terre Atlantique - Mairie de Brec'h (56) - Site officiel">
            <a:extLst>
              <a:ext uri="{FF2B5EF4-FFF2-40B4-BE49-F238E27FC236}">
                <a16:creationId xmlns:a16="http://schemas.microsoft.com/office/drawing/2014/main" id="{CED8863D-A37E-A920-5CF0-09E863A502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37" y="5363985"/>
            <a:ext cx="1241859" cy="1241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3376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CAF52A1-1541-4BC4-9486-ED569259D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52A2019-A513-4686-ADDC-1C7A5CACF41D}"/>
              </a:ext>
            </a:extLst>
          </p:cNvPr>
          <p:cNvSpPr txBox="1"/>
          <p:nvPr/>
        </p:nvSpPr>
        <p:spPr>
          <a:xfrm>
            <a:off x="1647402" y="1502362"/>
            <a:ext cx="5849195" cy="50475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r>
              <a:rPr lang="fr-FR" sz="1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4"/>
              </a:rPr>
              <a:t>COMMUNAUTÉ DE COMMUNES DU PAYS D'IROISE</a:t>
            </a:r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fr-FR" sz="1600" u="sng" dirty="0">
              <a:solidFill>
                <a:srgbClr val="0000FF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hlinkClick r:id="rId5"/>
            </a:endParaRPr>
          </a:p>
          <a:p>
            <a:pPr algn="ctr"/>
            <a:endParaRPr lang="fr-FR" sz="1600" u="sng" dirty="0">
              <a:solidFill>
                <a:srgbClr val="0000FF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hlinkClick r:id="rId5"/>
            </a:endParaRPr>
          </a:p>
          <a:p>
            <a:pPr algn="ctr"/>
            <a:r>
              <a:rPr lang="fr-FR" sz="1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5"/>
              </a:rPr>
              <a:t>COMMUNAUTÉ DE COMMUNES DE LESNEVEN CÔTES DE LÉGENDES</a:t>
            </a:r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fr-FR" sz="1600" u="sng" dirty="0">
              <a:solidFill>
                <a:srgbClr val="0000FF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hlinkClick r:id="rId6"/>
            </a:endParaRPr>
          </a:p>
          <a:p>
            <a:pPr algn="ctr"/>
            <a:endParaRPr lang="fr-FR" sz="1600" u="sng" dirty="0">
              <a:solidFill>
                <a:srgbClr val="0000FF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hlinkClick r:id="rId6"/>
            </a:endParaRPr>
          </a:p>
          <a:p>
            <a:pPr algn="ctr"/>
            <a:r>
              <a:rPr lang="fr-FR" sz="1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6"/>
              </a:rPr>
              <a:t>HAUT-LÉON COMMUNAUTÉ</a:t>
            </a:r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</a:p>
          <a:p>
            <a:pPr algn="ctr"/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7"/>
              </a:rPr>
              <a:t>LANNION TRÉGOR COMMUNAUTÉ</a:t>
            </a:r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</a:p>
          <a:p>
            <a:pPr algn="ctr"/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8"/>
              </a:rPr>
              <a:t>MORLAIX COMMUNAUTÉ</a:t>
            </a:r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</a:p>
          <a:p>
            <a:pPr algn="ctr"/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9"/>
              </a:rPr>
              <a:t>PONTIVY COMMUNAUTÉ</a:t>
            </a:r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</a:p>
          <a:p>
            <a:pPr algn="ctr"/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10"/>
              </a:rPr>
              <a:t>QUIMPERLÉ COMMUNAUTÉ</a:t>
            </a:r>
            <a:r>
              <a:rPr lang="fr-F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800" b="1" dirty="0">
                <a:solidFill>
                  <a:srgbClr val="215868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fr-FR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AF5D04C-A8DC-DC32-0D6F-BA5E20C3439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66202" y="39848"/>
            <a:ext cx="1593908" cy="94969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7B38659-DF01-E5A4-CE4E-8E037013825E}"/>
              </a:ext>
            </a:extLst>
          </p:cNvPr>
          <p:cNvSpPr txBox="1"/>
          <p:nvPr/>
        </p:nvSpPr>
        <p:spPr>
          <a:xfrm>
            <a:off x="750923" y="371517"/>
            <a:ext cx="7910599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640"/>
              </a:lnSpc>
            </a:pPr>
            <a:r>
              <a:rPr lang="fr-FR" sz="3200" b="1" dirty="0">
                <a:solidFill>
                  <a:schemeClr val="bg1"/>
                </a:solidFill>
                <a:latin typeface="Bebas Neue"/>
                <a:cs typeface="Bebas Neue"/>
              </a:rPr>
              <a:t>NOS ADHERENTS 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6A6D2CD-85A3-B162-E6E5-585EAA9BDCE9}"/>
              </a:ext>
            </a:extLst>
          </p:cNvPr>
          <p:cNvSpPr txBox="1"/>
          <p:nvPr/>
        </p:nvSpPr>
        <p:spPr>
          <a:xfrm>
            <a:off x="2256638" y="1133546"/>
            <a:ext cx="46307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rgbClr val="FF9900"/>
                </a:solidFill>
                <a:latin typeface="Calibri" panose="020F0502020204030204" pitchFamily="34" charset="0"/>
              </a:rPr>
              <a:t>COLLÈGE « TERRITOIRES »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13CDB96-CD10-7A51-1D10-2E2F510D199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8009" y="1468398"/>
            <a:ext cx="1081431" cy="47432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C3699AD-0BC0-043C-6E23-223298FC4C1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5310" y="4686685"/>
            <a:ext cx="1270066" cy="1276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14F36DB-8BF1-D50B-176A-BD9F606836D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8624" y="3793960"/>
            <a:ext cx="740199" cy="89272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8D435DB-9164-6222-253C-AE57DEDD5CE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21705" y="5451651"/>
            <a:ext cx="1270066" cy="64138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89811BC9-C192-2E0F-45BB-C57FF44ED6D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887360" y="3469806"/>
            <a:ext cx="1801368" cy="643128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1E5C99F8-6650-611C-CA9B-E82E898D68F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87793" y="2725629"/>
            <a:ext cx="1285628" cy="60827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D55B2043-7F09-A96F-6D83-E872CB975AF0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792230" y="1563292"/>
            <a:ext cx="2045892" cy="73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747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CAF52A1-1541-4BC4-9486-ED569259D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52A2019-A513-4686-ADDC-1C7A5CACF41D}"/>
              </a:ext>
            </a:extLst>
          </p:cNvPr>
          <p:cNvSpPr txBox="1"/>
          <p:nvPr/>
        </p:nvSpPr>
        <p:spPr>
          <a:xfrm>
            <a:off x="241212" y="1151333"/>
            <a:ext cx="854413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rgbClr val="FF9900"/>
                </a:solidFill>
                <a:latin typeface="Calibri" panose="020F0502020204030204" pitchFamily="34" charset="0"/>
              </a:rPr>
              <a:t>COLLÈGE « ENSEIGNEMENT ET RECHERCHE » </a:t>
            </a:r>
          </a:p>
          <a:p>
            <a:pPr algn="just"/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</a:p>
          <a:p>
            <a:pPr algn="just"/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4"/>
              </a:rPr>
              <a:t>INSTITUT AGRO RENNES ANGERS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fr-FR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5"/>
              </a:rPr>
              <a:t>UBO IUEM – LEMAR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fr-FR" sz="1800" u="sng" dirty="0">
              <a:solidFill>
                <a:srgbClr val="0000FF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hlinkClick r:id="rId6"/>
            </a:endParaRPr>
          </a:p>
          <a:p>
            <a:pPr algn="ctr"/>
            <a:endParaRPr lang="fr-FR" sz="1800" u="sng" dirty="0">
              <a:solidFill>
                <a:srgbClr val="0000FF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hlinkClick r:id="rId6"/>
            </a:endParaRPr>
          </a:p>
          <a:p>
            <a:pPr algn="ctr"/>
            <a:r>
              <a:rPr lang="fr-FR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6"/>
              </a:rPr>
              <a:t>CNRS STATION BIOLOGIQUE ROSCOFF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</a:p>
          <a:p>
            <a:pPr algn="ctr"/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7"/>
              </a:rPr>
              <a:t>UCO BRETAGNE NORD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</a:p>
          <a:p>
            <a:pPr algn="ctr"/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US" u="sng" dirty="0">
                <a:solidFill>
                  <a:srgbClr val="006B85"/>
                </a:solidFill>
                <a:latin typeface="Calibri" panose="020F0502020204030204" pitchFamily="34" charset="0"/>
                <a:hlinkClick r:id="rId8"/>
              </a:rPr>
              <a:t>UBS LBCM</a:t>
            </a:r>
            <a:endParaRPr lang="fr-FR" u="sng" dirty="0">
              <a:solidFill>
                <a:srgbClr val="006B85"/>
              </a:solidFill>
              <a:latin typeface="Calibri" panose="020F0502020204030204" pitchFamily="34" charset="0"/>
            </a:endParaRPr>
          </a:p>
          <a:p>
            <a:pPr algn="just"/>
            <a:endParaRPr lang="fr-FR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AF5D04C-A8DC-DC32-0D6F-BA5E20C3439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66202" y="39848"/>
            <a:ext cx="1593908" cy="94969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7B38659-DF01-E5A4-CE4E-8E037013825E}"/>
              </a:ext>
            </a:extLst>
          </p:cNvPr>
          <p:cNvSpPr txBox="1"/>
          <p:nvPr/>
        </p:nvSpPr>
        <p:spPr>
          <a:xfrm>
            <a:off x="750923" y="371517"/>
            <a:ext cx="7910599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640"/>
              </a:lnSpc>
            </a:pPr>
            <a:r>
              <a:rPr lang="fr-FR" sz="3200" b="1" dirty="0">
                <a:solidFill>
                  <a:schemeClr val="bg1"/>
                </a:solidFill>
                <a:latin typeface="Bebas Neue"/>
                <a:cs typeface="Bebas Neue"/>
              </a:rPr>
              <a:t>NOS ADHERENTS 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6618640-5C3D-4D9A-372B-457E81587A6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76075" y="5642374"/>
            <a:ext cx="1325461" cy="42868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CEC7765-1BF8-D95A-8F0B-A251ED57D0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67725" y="1612121"/>
            <a:ext cx="2102456" cy="86480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6DF77E6-7171-1E16-C67A-D2057807AF15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b="25266"/>
          <a:stretch/>
        </p:blipFill>
        <p:spPr>
          <a:xfrm>
            <a:off x="6778488" y="4788807"/>
            <a:ext cx="1163841" cy="86978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B4EE55B9-0540-60A3-1542-8083D13B51E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44827" y="3463217"/>
            <a:ext cx="1825354" cy="59219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78FD0D84-AA97-A6F1-79C3-B481992784B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8573" y="4178295"/>
            <a:ext cx="1991795" cy="71135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07ECE1DE-F3DC-FFCA-0150-96E15EA9310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23456" y="2550253"/>
            <a:ext cx="989013" cy="42132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2733F46A-D642-CA87-8514-9A928CA93D5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86313" y="3006372"/>
            <a:ext cx="863297" cy="477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71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CAF52A1-1541-4BC4-9486-ED569259D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52A2019-A513-4686-ADDC-1C7A5CACF41D}"/>
              </a:ext>
            </a:extLst>
          </p:cNvPr>
          <p:cNvSpPr txBox="1"/>
          <p:nvPr/>
        </p:nvSpPr>
        <p:spPr>
          <a:xfrm>
            <a:off x="3999735" y="1837473"/>
            <a:ext cx="4968351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 </a:t>
            </a: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fr-FR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4"/>
              </a:rPr>
              <a:t>BPGO CRÉDIT MARITIME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fr-F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</a:p>
          <a:p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fr-FR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5"/>
              </a:rPr>
              <a:t>CRÉDIT AGRICOLE FILIERE MER</a:t>
            </a:r>
            <a:endParaRPr lang="fr-FR" sz="1800" u="sng" dirty="0">
              <a:solidFill>
                <a:srgbClr val="0000FF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fr-FR" u="sng" dirty="0">
              <a:solidFill>
                <a:srgbClr val="0000FF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6"/>
              </a:rPr>
              <a:t>ARKEA - CMB FIIERE MARITIME</a:t>
            </a:r>
            <a:endParaRPr lang="en-US" sz="1800" u="sng" dirty="0">
              <a:solidFill>
                <a:srgbClr val="0000FF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AF5D04C-A8DC-DC32-0D6F-BA5E20C343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66202" y="39848"/>
            <a:ext cx="1593908" cy="94969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7B38659-DF01-E5A4-CE4E-8E037013825E}"/>
              </a:ext>
            </a:extLst>
          </p:cNvPr>
          <p:cNvSpPr txBox="1"/>
          <p:nvPr/>
        </p:nvSpPr>
        <p:spPr>
          <a:xfrm>
            <a:off x="750923" y="371517"/>
            <a:ext cx="7910599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640"/>
              </a:lnSpc>
            </a:pPr>
            <a:r>
              <a:rPr lang="fr-FR" sz="3200" b="1" dirty="0">
                <a:solidFill>
                  <a:schemeClr val="bg1"/>
                </a:solidFill>
                <a:latin typeface="Bebas Neue"/>
                <a:cs typeface="Bebas Neue"/>
              </a:rPr>
              <a:t>NOS ADHERENTS 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92AE575-2B30-946C-8B3D-73449DF095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0640" y="5135500"/>
            <a:ext cx="2843868" cy="84760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74B1546-0BA2-4BAF-BB6F-725C92E938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0640" y="3142359"/>
            <a:ext cx="2764019" cy="143243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FBA3376-ACF4-5026-CA32-729D3EC26DE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5972" y="1747760"/>
            <a:ext cx="3733509" cy="96334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7B719E60-DB31-6735-B9ED-EEAE5B6ADF4B}"/>
              </a:ext>
            </a:extLst>
          </p:cNvPr>
          <p:cNvSpPr txBox="1"/>
          <p:nvPr/>
        </p:nvSpPr>
        <p:spPr>
          <a:xfrm>
            <a:off x="2047949" y="1149740"/>
            <a:ext cx="46307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rgbClr val="FF9900"/>
                </a:solidFill>
                <a:latin typeface="Calibri" panose="020F0502020204030204" pitchFamily="34" charset="0"/>
              </a:rPr>
              <a:t>COLLÈGE « PARTENAIRES » </a:t>
            </a:r>
          </a:p>
        </p:txBody>
      </p:sp>
    </p:spTree>
    <p:extLst>
      <p:ext uri="{BB962C8B-B14F-4D97-AF65-F5344CB8AC3E}">
        <p14:creationId xmlns:p14="http://schemas.microsoft.com/office/powerpoint/2010/main" val="19178424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luster Algues">
      <a:dk1>
        <a:sysClr val="windowText" lastClr="000000"/>
      </a:dk1>
      <a:lt1>
        <a:sysClr val="window" lastClr="FFFFFF"/>
      </a:lt1>
      <a:dk2>
        <a:srgbClr val="016B83"/>
      </a:dk2>
      <a:lt2>
        <a:srgbClr val="81BBB5"/>
      </a:lt2>
      <a:accent1>
        <a:srgbClr val="01748A"/>
      </a:accent1>
      <a:accent2>
        <a:srgbClr val="4EA17A"/>
      </a:accent2>
      <a:accent3>
        <a:srgbClr val="B2D4CB"/>
      </a:accent3>
      <a:accent4>
        <a:srgbClr val="952722"/>
      </a:accent4>
      <a:accent5>
        <a:srgbClr val="016B83"/>
      </a:accent5>
      <a:accent6>
        <a:srgbClr val="81BBB5"/>
      </a:accent6>
      <a:hlink>
        <a:srgbClr val="016B83"/>
      </a:hlink>
      <a:folHlink>
        <a:srgbClr val="81BBB5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_CAPDB.potx" id="{03378267-8210-4CCD-882C-7D0DFD44DBCE}" vid="{81EBFCB2-7ACC-496A-9082-2D7F652767C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18639</TotalTime>
  <Words>302</Words>
  <Application>Microsoft Office PowerPoint</Application>
  <PresentationFormat>On-screen Show (4:3)</PresentationFormat>
  <Paragraphs>188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Bebas Neue</vt:lpstr>
      <vt:lpstr>Calibri</vt:lpstr>
      <vt:lpstr>Cambria</vt:lpstr>
      <vt:lpstr>Times New Roman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ARTAO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Maud Bernard</dc:creator>
  <cp:lastModifiedBy>Begoc Yves</cp:lastModifiedBy>
  <cp:revision>497</cp:revision>
  <cp:lastPrinted>2024-07-09T14:10:26Z</cp:lastPrinted>
  <dcterms:created xsi:type="dcterms:W3CDTF">2020-01-20T16:15:49Z</dcterms:created>
  <dcterms:modified xsi:type="dcterms:W3CDTF">2025-06-19T10:11:51Z</dcterms:modified>
</cp:coreProperties>
</file>